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mf" ContentType="image/x-wmf"/>
  <Default Extension="jpeg" ContentType="image/jpeg"/>
  <Default Extension="mp3" ContentType="audio/unknown"/>
  <Default Extension="rels" ContentType="application/vnd.openxmlformats-package.relationships+xml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4"/>
  </p:notesMasterIdLst>
  <p:sldIdLst>
    <p:sldId id="256" r:id="rId2"/>
    <p:sldId id="258" r:id="rId3"/>
    <p:sldId id="324" r:id="rId4"/>
    <p:sldId id="325" r:id="rId5"/>
    <p:sldId id="327" r:id="rId6"/>
    <p:sldId id="328" r:id="rId7"/>
    <p:sldId id="326" r:id="rId8"/>
    <p:sldId id="263" r:id="rId9"/>
    <p:sldId id="291" r:id="rId10"/>
    <p:sldId id="295" r:id="rId11"/>
    <p:sldId id="298" r:id="rId12"/>
    <p:sldId id="299" r:id="rId13"/>
    <p:sldId id="297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2" r:id="rId25"/>
    <p:sldId id="313" r:id="rId26"/>
    <p:sldId id="314" r:id="rId27"/>
    <p:sldId id="316" r:id="rId28"/>
    <p:sldId id="317" r:id="rId29"/>
    <p:sldId id="318" r:id="rId30"/>
    <p:sldId id="319" r:id="rId31"/>
    <p:sldId id="321" r:id="rId32"/>
    <p:sldId id="322" r:id="rId33"/>
    <p:sldId id="370" r:id="rId34"/>
    <p:sldId id="323" r:id="rId35"/>
    <p:sldId id="320" r:id="rId36"/>
    <p:sldId id="315" r:id="rId37"/>
    <p:sldId id="311" r:id="rId38"/>
    <p:sldId id="300" r:id="rId39"/>
    <p:sldId id="296" r:id="rId40"/>
    <p:sldId id="337" r:id="rId41"/>
    <p:sldId id="372" r:id="rId42"/>
    <p:sldId id="339" r:id="rId4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u="sng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2" autoAdjust="0"/>
    <p:restoredTop sz="97634" autoAdjust="0"/>
  </p:normalViewPr>
  <p:slideViewPr>
    <p:cSldViewPr>
      <p:cViewPr varScale="1">
        <p:scale>
          <a:sx n="91" d="100"/>
          <a:sy n="91" d="100"/>
        </p:scale>
        <p:origin x="-160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E65A0-3E7D-4848-9ED0-B19CFC8AB25C}" type="datetimeFigureOut">
              <a:rPr lang="en-US" smtClean="0"/>
              <a:t>11/20/13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9EAFD6-CE35-5C4D-8A32-81F4BB663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91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9EAFD6-CE35-5C4D-8A32-81F4BB663FB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5659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191E5-AB64-427A-AD6D-6D818B6418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7B2CB-29FB-4A5F-882F-54ABA27A2C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EE4ED-466B-43D5-B844-42FC8CC1B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575F4-302D-4193-BAF6-4F230B6CA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C9CCF-A16C-4E6E-AFAA-0ED372D00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F9D16-5F6B-4502-B002-234A75E36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C0E0A-A516-43EE-95D1-AC9C5C71E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685C7-DD55-4275-A270-6109A7E9B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95125-98B2-493D-80AE-719CB55A5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E3138-2ADB-4B64-86F1-2C21AD772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0CC78-58C7-442B-876A-B06930136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u="none"/>
            </a:lvl1pPr>
          </a:lstStyle>
          <a:p>
            <a:pPr>
              <a:defRPr/>
            </a:pPr>
            <a:fld id="{9C3A70E2-3B29-4212-9575-5138A9648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4" Type="http://schemas.openxmlformats.org/officeDocument/2006/relationships/audio" Target="../media/media2.WAV"/><Relationship Id="rId5" Type="http://schemas.microsoft.com/office/2007/relationships/media" Target="../media/media3.WAV"/><Relationship Id="rId6" Type="http://schemas.openxmlformats.org/officeDocument/2006/relationships/audio" Target="../media/media3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5" Type="http://schemas.openxmlformats.org/officeDocument/2006/relationships/image" Target="../media/image3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3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slide" Target="slide34.xml"/><Relationship Id="rId5" Type="http://schemas.openxmlformats.org/officeDocument/2006/relationships/image" Target="../media/image15.png"/><Relationship Id="rId1" Type="http://schemas.microsoft.com/office/2007/relationships/media" Target="file:///I:\Sounds\Jeopardy-daily2x.mp3" TargetMode="External"/><Relationship Id="rId2" Type="http://schemas.openxmlformats.org/officeDocument/2006/relationships/audio" Target="file:///I:\Sounds\Jeopardy-daily2x.mp3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Relationship Id="rId3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1" Type="http://schemas.microsoft.com/office/2007/relationships/media" Target="../media/media5.mp3"/><Relationship Id="rId2" Type="http://schemas.openxmlformats.org/officeDocument/2006/relationships/audio" Target="../media/media5.mp3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20" Type="http://schemas.openxmlformats.org/officeDocument/2006/relationships/slide" Target="slide24.xml"/><Relationship Id="rId21" Type="http://schemas.openxmlformats.org/officeDocument/2006/relationships/slide" Target="slide25.xml"/><Relationship Id="rId22" Type="http://schemas.openxmlformats.org/officeDocument/2006/relationships/slide" Target="slide26.xml"/><Relationship Id="rId23" Type="http://schemas.openxmlformats.org/officeDocument/2006/relationships/slide" Target="slide27.xml"/><Relationship Id="rId24" Type="http://schemas.openxmlformats.org/officeDocument/2006/relationships/slide" Target="slide28.xml"/><Relationship Id="rId25" Type="http://schemas.openxmlformats.org/officeDocument/2006/relationships/slide" Target="slide29.xml"/><Relationship Id="rId26" Type="http://schemas.openxmlformats.org/officeDocument/2006/relationships/slide" Target="slide30.xml"/><Relationship Id="rId27" Type="http://schemas.openxmlformats.org/officeDocument/2006/relationships/slide" Target="slide31.xml"/><Relationship Id="rId28" Type="http://schemas.openxmlformats.org/officeDocument/2006/relationships/slide" Target="slide32.xml"/><Relationship Id="rId29" Type="http://schemas.openxmlformats.org/officeDocument/2006/relationships/slide" Target="slide33.xml"/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4" Type="http://schemas.openxmlformats.org/officeDocument/2006/relationships/slide" Target="slide40.xml"/><Relationship Id="rId5" Type="http://schemas.openxmlformats.org/officeDocument/2006/relationships/slide" Target="slide9.xml"/><Relationship Id="rId30" Type="http://schemas.openxmlformats.org/officeDocument/2006/relationships/slide" Target="slide35.xml"/><Relationship Id="rId31" Type="http://schemas.openxmlformats.org/officeDocument/2006/relationships/slide" Target="slide36.xml"/><Relationship Id="rId32" Type="http://schemas.openxmlformats.org/officeDocument/2006/relationships/slide" Target="slide37.xml"/><Relationship Id="rId9" Type="http://schemas.openxmlformats.org/officeDocument/2006/relationships/slide" Target="slide13.xml"/><Relationship Id="rId6" Type="http://schemas.openxmlformats.org/officeDocument/2006/relationships/slide" Target="slide10.xml"/><Relationship Id="rId7" Type="http://schemas.openxmlformats.org/officeDocument/2006/relationships/slide" Target="slide11.xml"/><Relationship Id="rId8" Type="http://schemas.openxmlformats.org/officeDocument/2006/relationships/slide" Target="slide12.xml"/><Relationship Id="rId33" Type="http://schemas.openxmlformats.org/officeDocument/2006/relationships/slide" Target="slide38.xml"/><Relationship Id="rId34" Type="http://schemas.openxmlformats.org/officeDocument/2006/relationships/slide" Target="slide39.xml"/><Relationship Id="rId10" Type="http://schemas.openxmlformats.org/officeDocument/2006/relationships/slide" Target="slide14.xml"/><Relationship Id="rId11" Type="http://schemas.openxmlformats.org/officeDocument/2006/relationships/slide" Target="slide15.xml"/><Relationship Id="rId12" Type="http://schemas.openxmlformats.org/officeDocument/2006/relationships/slide" Target="slide16.xml"/><Relationship Id="rId13" Type="http://schemas.openxmlformats.org/officeDocument/2006/relationships/slide" Target="slide17.xml"/><Relationship Id="rId14" Type="http://schemas.openxmlformats.org/officeDocument/2006/relationships/slide" Target="slide18.xml"/><Relationship Id="rId15" Type="http://schemas.openxmlformats.org/officeDocument/2006/relationships/slide" Target="slide19.xml"/><Relationship Id="rId16" Type="http://schemas.openxmlformats.org/officeDocument/2006/relationships/slide" Target="slide20.xml"/><Relationship Id="rId17" Type="http://schemas.openxmlformats.org/officeDocument/2006/relationships/slide" Target="slide21.xml"/><Relationship Id="rId18" Type="http://schemas.openxmlformats.org/officeDocument/2006/relationships/slide" Target="slide22.xml"/><Relationship Id="rId19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1600" y="67056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1600" y="67056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781800"/>
            <a:ext cx="762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-20696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" fill="hold"/>
                                        <p:tgtEl>
                                          <p:spTgt spid="20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85800" y="4848761"/>
            <a:ext cx="79248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6000" b="1" dirty="0" err="1" smtClean="0">
                <a:solidFill>
                  <a:schemeClr val="bg1"/>
                </a:solidFill>
              </a:rPr>
              <a:t>una</a:t>
            </a:r>
            <a:r>
              <a:rPr lang="en-US" sz="6000" b="1" dirty="0" smtClean="0">
                <a:solidFill>
                  <a:schemeClr val="bg1"/>
                </a:solidFill>
              </a:rPr>
              <a:t> villa </a:t>
            </a:r>
            <a:r>
              <a:rPr lang="en-US" sz="6000" b="1" dirty="0" err="1" smtClean="0">
                <a:solidFill>
                  <a:schemeClr val="bg1"/>
                </a:solidFill>
              </a:rPr>
              <a:t>moderne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47800" y="567553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675531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914400"/>
            <a:ext cx="6201957" cy="388196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301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762000" y="4495800"/>
            <a:ext cx="7848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 dirty="0" err="1" smtClean="0">
                <a:solidFill>
                  <a:schemeClr val="bg1"/>
                </a:solidFill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chaumière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524000" y="5715000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12631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914400"/>
            <a:ext cx="7371470" cy="36576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608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762000" y="4800600"/>
            <a:ext cx="7696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 err="1" smtClean="0">
                <a:solidFill>
                  <a:schemeClr val="bg1"/>
                </a:solidFill>
              </a:rPr>
              <a:t>une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</a:rPr>
              <a:t>maison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</a:rPr>
              <a:t>à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</a:rPr>
              <a:t>colombages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47800" y="5715000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609600"/>
            <a:ext cx="5949000" cy="445991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710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600200" y="4649551"/>
            <a:ext cx="6553200" cy="175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6600" b="1" dirty="0" err="1" smtClean="0">
                <a:solidFill>
                  <a:schemeClr val="bg1"/>
                </a:solidFill>
              </a:rPr>
              <a:t>une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maison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à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toit</a:t>
            </a:r>
            <a:r>
              <a:rPr lang="en-US" sz="6600" b="1" dirty="0" smtClean="0">
                <a:solidFill>
                  <a:schemeClr val="bg1"/>
                </a:solidFill>
              </a:rPr>
              <a:t> de </a:t>
            </a:r>
            <a:r>
              <a:rPr lang="en-US" sz="6600" b="1" dirty="0" err="1" smtClean="0">
                <a:solidFill>
                  <a:schemeClr val="bg1"/>
                </a:solidFill>
              </a:rPr>
              <a:t>tuiles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74632" y="5719293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838199"/>
            <a:ext cx="7391400" cy="384444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505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1066800"/>
            <a:ext cx="7696200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dirty="0" smtClean="0">
                <a:solidFill>
                  <a:schemeClr val="bg1"/>
                </a:solidFill>
              </a:rPr>
              <a:t>Dans une maison typique, quand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on entre par la porte </a:t>
            </a: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principale, </a:t>
            </a:r>
            <a:endParaRPr lang="fr-FR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on est au ______________.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838200" y="4267200"/>
            <a:ext cx="769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 b="1" dirty="0" err="1" smtClean="0">
                <a:solidFill>
                  <a:schemeClr val="bg1"/>
                </a:solidFill>
              </a:rPr>
              <a:t>rez</a:t>
            </a:r>
            <a:r>
              <a:rPr lang="en-US" sz="7200" b="1" dirty="0" smtClean="0">
                <a:solidFill>
                  <a:schemeClr val="bg1"/>
                </a:solidFill>
              </a:rPr>
              <a:t>-de-</a:t>
            </a:r>
            <a:r>
              <a:rPr lang="en-US" sz="7200" b="1" dirty="0" err="1" smtClean="0">
                <a:solidFill>
                  <a:schemeClr val="bg1"/>
                </a:solidFill>
              </a:rPr>
              <a:t>chaussée</a:t>
            </a:r>
            <a:endParaRPr lang="en-US" sz="7200" b="1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484826" y="570212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98679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915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685800"/>
            <a:ext cx="78486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Au premier étage se trouvent</a:t>
            </a:r>
          </a:p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des pièces comme les _______,</a:t>
            </a:r>
          </a:p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la salle de bains, et les toilettes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762000" y="4530804"/>
            <a:ext cx="7848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 dirty="0" err="1" smtClean="0">
                <a:solidFill>
                  <a:schemeClr val="bg1"/>
                </a:solidFill>
              </a:rPr>
              <a:t>chambres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524000" y="5720992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36242" y="5720992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018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7620000" cy="403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Si on n’a plus besoin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de quelque chose, on pourrait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 mettre au __________ en haut  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de la maison.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905000" y="4895671"/>
            <a:ext cx="59436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 b="1" dirty="0" err="1" smtClean="0">
                <a:solidFill>
                  <a:schemeClr val="bg1"/>
                </a:solidFill>
              </a:rPr>
              <a:t>grenier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455313" y="5696308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17997" y="5700601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120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14400" y="914400"/>
            <a:ext cx="7467600" cy="381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52"/>
              </a:avLst>
            </a:prstTxWarp>
          </a:bodyPr>
          <a:lstStyle/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Des fois, le ______</a:t>
            </a:r>
          </a:p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de la maison n’est pas </a:t>
            </a:r>
          </a:p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finie. Dans d’autres, il sert </a:t>
            </a:r>
          </a:p>
          <a:p>
            <a:pPr algn="ctr">
              <a:defRPr/>
            </a:pPr>
            <a:r>
              <a:rPr lang="fr-FR" sz="3600" dirty="0" smtClean="0">
                <a:solidFill>
                  <a:srgbClr val="FFFFFF"/>
                </a:solidFill>
              </a:rPr>
              <a:t>à une salle de séjour.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981200" y="4876800"/>
            <a:ext cx="6324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b="1" dirty="0" smtClean="0">
                <a:solidFill>
                  <a:schemeClr val="bg1"/>
                </a:solidFill>
              </a:rPr>
              <a:t>sous-sol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439215" y="5720676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98679" y="5733555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223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8200" y="685800"/>
            <a:ext cx="73152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dirty="0" smtClean="0">
                <a:solidFill>
                  <a:srgbClr val="FFFFFF"/>
                </a:solidFill>
              </a:rPr>
              <a:t>Quand on invite de la famille</a:t>
            </a:r>
          </a:p>
          <a:p>
            <a:pPr algn="ctr">
              <a:defRPr/>
            </a:pPr>
            <a:r>
              <a:rPr lang="fr-FR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pour un grand repas, on se</a:t>
            </a:r>
          </a:p>
          <a:p>
            <a:pPr algn="ctr">
              <a:defRPr/>
            </a:pPr>
            <a:r>
              <a:rPr lang="fr-FR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rassemble dans ___________.</a:t>
            </a:r>
            <a:endParaRPr lang="en-US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81000" y="4953000"/>
            <a:ext cx="9220200" cy="684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6600" b="1" dirty="0" smtClean="0">
                <a:solidFill>
                  <a:schemeClr val="bg1"/>
                </a:solidFill>
              </a:rPr>
              <a:t>la </a:t>
            </a:r>
            <a:r>
              <a:rPr lang="en-US" sz="6600" b="1" dirty="0" err="1" smtClean="0">
                <a:solidFill>
                  <a:schemeClr val="bg1"/>
                </a:solidFill>
              </a:rPr>
              <a:t>salle</a:t>
            </a:r>
            <a:r>
              <a:rPr lang="en-US" sz="6600" b="1" dirty="0" smtClean="0">
                <a:solidFill>
                  <a:schemeClr val="bg1"/>
                </a:solidFill>
              </a:rPr>
              <a:t> </a:t>
            </a:r>
            <a:r>
              <a:rPr lang="en-US" sz="6600" b="1" dirty="0" err="1" smtClean="0">
                <a:solidFill>
                  <a:schemeClr val="bg1"/>
                </a:solidFill>
              </a:rPr>
              <a:t>à</a:t>
            </a:r>
            <a:r>
              <a:rPr lang="en-US" sz="6600" b="1" dirty="0" smtClean="0">
                <a:solidFill>
                  <a:schemeClr val="bg1"/>
                </a:solidFill>
              </a:rPr>
              <a:t> manger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498242" y="5774182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23363" y="5787061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325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7391400" cy="350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Est-ce que tu (manger)</a:t>
            </a:r>
          </a:p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dans ta chambre?! Elle est</a:t>
            </a:r>
          </a:p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vraiment sale.</a:t>
            </a:r>
            <a:endParaRPr lang="en-US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33400" y="4343400"/>
            <a:ext cx="8001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b="1" dirty="0" smtClean="0">
                <a:solidFill>
                  <a:schemeClr val="bg1"/>
                </a:solidFill>
              </a:rPr>
              <a:t>as </a:t>
            </a:r>
            <a:r>
              <a:rPr lang="en-US" sz="8000" b="1" dirty="0" err="1" smtClean="0">
                <a:solidFill>
                  <a:schemeClr val="bg1"/>
                </a:solidFill>
              </a:rPr>
              <a:t>mangé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2680" y="5705476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19070" y="5718355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762000" y="2133600"/>
            <a:ext cx="77724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logements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typiques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pic>
        <p:nvPicPr>
          <p:cNvPr id="4099" name="Picture 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7800" y="6781800"/>
            <a:ext cx="762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7" fill="hold"/>
                                        <p:tgtEl>
                                          <p:spTgt spid="4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67"/>
                            </p:stCondLst>
                            <p:childTnLst>
                              <p:par>
                                <p:cTn id="8" presetID="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14400" y="762000"/>
            <a:ext cx="7239000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Est-ce que vous (vendre) </a:t>
            </a:r>
          </a:p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votre maison avant de </a:t>
            </a:r>
          </a:p>
          <a:p>
            <a:pPr algn="ctr">
              <a:defRPr/>
            </a:pPr>
            <a:r>
              <a:rPr lang="fr-F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déménager?</a:t>
            </a:r>
            <a:endParaRPr lang="en-US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609600" y="4495800"/>
            <a:ext cx="8001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b="1" dirty="0" err="1" smtClean="0">
                <a:solidFill>
                  <a:schemeClr val="bg1"/>
                </a:solidFill>
              </a:rPr>
              <a:t>avez</a:t>
            </a:r>
            <a:r>
              <a:rPr lang="en-US" sz="8000" b="1" dirty="0" smtClean="0">
                <a:solidFill>
                  <a:schemeClr val="bg1"/>
                </a:solidFill>
              </a:rPr>
              <a:t> </a:t>
            </a:r>
            <a:r>
              <a:rPr lang="en-US" sz="8000" b="1" dirty="0" err="1" smtClean="0">
                <a:solidFill>
                  <a:schemeClr val="bg1"/>
                </a:solidFill>
              </a:rPr>
              <a:t>vendu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359795" y="5715000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096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530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914400"/>
            <a:ext cx="7924800" cy="3733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 famille (prendre) le temps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de ranger et nettoyer la maison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pendant le weekend.</a:t>
            </a: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762000" y="4530804"/>
            <a:ext cx="8001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 dirty="0" smtClean="0">
                <a:solidFill>
                  <a:schemeClr val="bg1"/>
                </a:solidFill>
              </a:rPr>
              <a:t>a </a:t>
            </a:r>
            <a:r>
              <a:rPr lang="en-US" sz="6600" b="1" smtClean="0">
                <a:solidFill>
                  <a:schemeClr val="bg1"/>
                </a:solidFill>
              </a:rPr>
              <a:t>pris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8583" y="5689242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23363" y="5702121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990600"/>
            <a:ext cx="7924800" cy="381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Ils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(ne pas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pouvoir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)  ranger</a:t>
            </a: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la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maison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samedi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parce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qu’ils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n’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étaient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pas chez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eux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762000" y="4343400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 err="1" smtClean="0">
                <a:solidFill>
                  <a:schemeClr val="bg1"/>
                </a:solidFill>
              </a:rPr>
              <a:t>n’ont</a:t>
            </a:r>
            <a:r>
              <a:rPr lang="en-US" sz="6000" b="1" dirty="0" smtClean="0">
                <a:solidFill>
                  <a:schemeClr val="bg1"/>
                </a:solidFill>
              </a:rPr>
              <a:t> pas </a:t>
            </a:r>
            <a:r>
              <a:rPr lang="en-US" sz="6000" b="1" dirty="0" err="1" smtClean="0">
                <a:solidFill>
                  <a:schemeClr val="bg1"/>
                </a:solidFill>
              </a:rPr>
              <a:t>pu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99316" y="5689242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23363" y="5702121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735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914400"/>
            <a:ext cx="8001000" cy="396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Nous (ne pas mettre) les v</a:t>
            </a: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êtements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dans </a:t>
            </a: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 lave-linge parce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qu’il est en panne</a:t>
            </a:r>
            <a:r>
              <a:rPr lang="fr-F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lang="fr-FR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685800" y="4572000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6000" b="1" dirty="0" err="1" smtClean="0">
                <a:solidFill>
                  <a:schemeClr val="bg1"/>
                </a:solidFill>
              </a:rPr>
              <a:t>n’avons</a:t>
            </a:r>
            <a:r>
              <a:rPr lang="en-US" sz="6000" b="1" dirty="0" smtClean="0">
                <a:solidFill>
                  <a:schemeClr val="bg1"/>
                </a:solidFill>
              </a:rPr>
              <a:t> pas </a:t>
            </a:r>
            <a:r>
              <a:rPr lang="en-US" sz="6000" b="1" dirty="0" err="1" smtClean="0">
                <a:solidFill>
                  <a:schemeClr val="bg1"/>
                </a:solidFill>
              </a:rPr>
              <a:t>mis</a:t>
            </a:r>
            <a:endParaRPr lang="en-US" sz="6000" b="1" dirty="0" smtClean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2145" y="5703195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31950" y="5716074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837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914400"/>
            <a:ext cx="77724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Tout le monde a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faim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,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alors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je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pr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épare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un grand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repas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délicieux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lang="fr-F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95022" y="5715000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43000" y="3962400"/>
            <a:ext cx="7010400" cy="83099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4800" b="1" u="none" dirty="0" smtClean="0">
                <a:solidFill>
                  <a:schemeClr val="bg1"/>
                </a:solidFill>
              </a:rPr>
              <a:t>Je suis dans la cuisine!</a:t>
            </a:r>
            <a:endParaRPr lang="fr-FR" sz="4800" b="1" u="none" dirty="0">
              <a:solidFill>
                <a:schemeClr val="bg1"/>
              </a:solidFill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30876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848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Je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joue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à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des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jeux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vidéo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pendant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que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ma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soeur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lit son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livre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et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mon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père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fait un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peu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de travail.</a:t>
            </a: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5800" y="4038600"/>
            <a:ext cx="7924800" cy="152349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4400" b="1" u="none" dirty="0" smtClean="0">
                <a:solidFill>
                  <a:schemeClr val="bg1"/>
                </a:solidFill>
              </a:rPr>
              <a:t>Je suis dans le salon/la salle</a:t>
            </a:r>
          </a:p>
          <a:p>
            <a:pPr algn="ctr">
              <a:spcBef>
                <a:spcPts val="600"/>
              </a:spcBef>
            </a:pPr>
            <a:r>
              <a:rPr lang="fr-FR" sz="4400" b="1" u="none" dirty="0" smtClean="0">
                <a:solidFill>
                  <a:schemeClr val="bg1"/>
                </a:solidFill>
              </a:rPr>
              <a:t>de s</a:t>
            </a:r>
            <a:r>
              <a:rPr lang="fr-FR" sz="4400" b="1" u="none" dirty="0" smtClean="0">
                <a:solidFill>
                  <a:schemeClr val="bg1"/>
                </a:solidFill>
              </a:rPr>
              <a:t>éjour!</a:t>
            </a:r>
            <a:endParaRPr lang="fr-FR" sz="4400" b="1" u="none" dirty="0">
              <a:solidFill>
                <a:schemeClr val="bg1"/>
              </a:solidFill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85800" y="5727879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00577" y="5727879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5800" y="4038600"/>
            <a:ext cx="7924800" cy="707886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4000" b="1" u="none" dirty="0" smtClean="0">
                <a:solidFill>
                  <a:schemeClr val="bg1"/>
                </a:solidFill>
              </a:rPr>
              <a:t>Je suis dans le garage!</a:t>
            </a:r>
            <a:endParaRPr lang="fr-FR" sz="4000" b="1" u="none" dirty="0">
              <a:solidFill>
                <a:schemeClr val="bg1"/>
              </a:solidFill>
            </a:endParaRPr>
          </a:p>
        </p:txBody>
      </p:sp>
      <p:sp>
        <p:nvSpPr>
          <p:cNvPr id="62466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14400" y="914400"/>
            <a:ext cx="75438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J’aid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mon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ère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à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réparer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la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voiture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49410" y="5706414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914400"/>
            <a:ext cx="78486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J’arrache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mauvais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herbes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et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tonds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la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pelouse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pour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une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f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ête</a:t>
            </a: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que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nous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allons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avoir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5363" y="5706414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5800" y="4038600"/>
            <a:ext cx="7848600" cy="83099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4800" b="1" u="none" dirty="0" smtClean="0">
                <a:solidFill>
                  <a:schemeClr val="bg1"/>
                </a:solidFill>
              </a:rPr>
              <a:t>Je suis dans le jardin!</a:t>
            </a:r>
            <a:endParaRPr lang="fr-FR" sz="4800" b="1" u="none" dirty="0">
              <a:solidFill>
                <a:schemeClr val="bg1"/>
              </a:solidFill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5800" y="4488359"/>
            <a:ext cx="7924800" cy="769441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4400" b="1" u="none" dirty="0" smtClean="0">
                <a:solidFill>
                  <a:schemeClr val="bg1"/>
                </a:solidFill>
              </a:rPr>
              <a:t>Je suis dans la salle de bains!</a:t>
            </a:r>
            <a:endParaRPr lang="fr-FR" sz="4400" b="1" u="none" dirty="0">
              <a:solidFill>
                <a:schemeClr val="bg1"/>
              </a:solidFill>
            </a:endParaRPr>
          </a:p>
        </p:txBody>
      </p:sp>
      <p:sp>
        <p:nvSpPr>
          <p:cNvPr id="6553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914400"/>
            <a:ext cx="7772400" cy="3733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J’ai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un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peu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le corps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battu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donc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je me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délasse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muscles</a:t>
            </a: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avec de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l’eau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chaude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524000" y="5752563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23363" y="5752563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24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Papa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doit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…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524000" y="5235714"/>
            <a:ext cx="6781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u="none" dirty="0" err="1" smtClean="0">
                <a:solidFill>
                  <a:schemeClr val="bg1"/>
                </a:solidFill>
              </a:rPr>
              <a:t>sortir</a:t>
            </a:r>
            <a:r>
              <a:rPr lang="en-US" sz="5400" b="1" u="none" dirty="0" smtClean="0">
                <a:solidFill>
                  <a:schemeClr val="bg1"/>
                </a:solidFill>
              </a:rPr>
              <a:t> la 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poubelle</a:t>
            </a:r>
            <a:r>
              <a:rPr lang="en-US" sz="5400" b="1" u="none" dirty="0" smtClean="0">
                <a:solidFill>
                  <a:schemeClr val="bg1"/>
                </a:solidFill>
              </a:rPr>
              <a:t>.</a:t>
            </a:r>
            <a:endParaRPr lang="en-US" sz="5400" b="1" u="none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6974" y="5690316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11021" y="5705476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526" y="1600200"/>
            <a:ext cx="2520874" cy="353393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656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WordArt 2"/>
          <p:cNvSpPr>
            <a:spLocks noChangeArrowheads="1" noChangeShapeType="1" noTextEdit="1"/>
          </p:cNvSpPr>
          <p:nvPr/>
        </p:nvSpPr>
        <p:spPr bwMode="auto">
          <a:xfrm>
            <a:off x="1752600" y="1447800"/>
            <a:ext cx="60198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Visitez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ma</a:t>
            </a: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maison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!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762000" y="4724400"/>
            <a:ext cx="7772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u="none" dirty="0" err="1" smtClean="0">
                <a:solidFill>
                  <a:schemeClr val="bg1"/>
                </a:solidFill>
              </a:rPr>
              <a:t>balayer</a:t>
            </a:r>
            <a:r>
              <a:rPr lang="en-US" sz="5400" b="1" u="none" dirty="0" smtClean="0">
                <a:solidFill>
                  <a:schemeClr val="bg1"/>
                </a:solidFill>
              </a:rPr>
              <a:t> le 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plancher</a:t>
            </a:r>
            <a:r>
              <a:rPr lang="en-US" sz="5400" b="1" u="none" dirty="0" smtClean="0">
                <a:solidFill>
                  <a:schemeClr val="bg1"/>
                </a:solidFill>
              </a:rPr>
              <a:t>.</a:t>
            </a:r>
            <a:endParaRPr lang="en-US" sz="5400" b="1" u="none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82680" y="570856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71907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sp>
        <p:nvSpPr>
          <p:cNvPr id="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24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Mon fr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ère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doit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…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600200"/>
            <a:ext cx="3751385" cy="304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758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62000" y="4626114"/>
            <a:ext cx="7848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u="none" dirty="0" err="1" smtClean="0">
                <a:solidFill>
                  <a:schemeClr val="bg1"/>
                </a:solidFill>
              </a:rPr>
              <a:t>repasser</a:t>
            </a:r>
            <a:r>
              <a:rPr lang="en-US" sz="5400" b="1" u="none" dirty="0" smtClean="0">
                <a:solidFill>
                  <a:schemeClr val="bg1"/>
                </a:solidFill>
              </a:rPr>
              <a:t> les 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v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êtements</a:t>
            </a:r>
            <a:r>
              <a:rPr lang="en-US" sz="5400" b="1" u="none" dirty="0" smtClean="0">
                <a:solidFill>
                  <a:schemeClr val="bg1"/>
                </a:solidFill>
              </a:rPr>
              <a:t>.</a:t>
            </a:r>
            <a:endParaRPr lang="en-US" sz="5400" b="1" u="none" dirty="0">
              <a:solidFill>
                <a:schemeClr val="bg1"/>
              </a:solidFill>
            </a:endParaRPr>
          </a:p>
        </p:txBody>
      </p:sp>
      <p:sp>
        <p:nvSpPr>
          <p:cNvPr id="5" name="Action Button: Return 4">
            <a:hlinkClick r:id="rId2" action="ppaction://hlinksldjump" highlightClick="1"/>
          </p:cNvPr>
          <p:cNvSpPr/>
          <p:nvPr/>
        </p:nvSpPr>
        <p:spPr bwMode="auto">
          <a:xfrm>
            <a:off x="1458533" y="5722023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Action Button: Custom 5">
            <a:hlinkClick r:id="" action="ppaction://noaction" highlightClick="1"/>
          </p:cNvPr>
          <p:cNvSpPr/>
          <p:nvPr/>
        </p:nvSpPr>
        <p:spPr bwMode="auto">
          <a:xfrm>
            <a:off x="698679" y="5734902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9" name="Picture 2" descr="MCj0296002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200"/>
            <a:ext cx="2819400" cy="306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24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soeur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doit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…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963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609600" y="4791670"/>
            <a:ext cx="8153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u="none" dirty="0" smtClean="0">
                <a:solidFill>
                  <a:schemeClr val="bg1"/>
                </a:solidFill>
              </a:rPr>
              <a:t>faire la 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poussi</a:t>
            </a:r>
            <a:r>
              <a:rPr lang="en-US" sz="5400" b="1" u="none" dirty="0" err="1" smtClean="0">
                <a:solidFill>
                  <a:schemeClr val="bg1"/>
                </a:solidFill>
              </a:rPr>
              <a:t>ère</a:t>
            </a:r>
            <a:r>
              <a:rPr lang="en-US" sz="5400" b="1" u="none" dirty="0" smtClean="0">
                <a:solidFill>
                  <a:schemeClr val="bg1"/>
                </a:solidFill>
              </a:rPr>
              <a:t>.</a:t>
            </a:r>
            <a:endParaRPr lang="en-US" sz="5400" b="1" u="none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rId2" action="ppaction://hlinksldjump" highlightClick="1"/>
          </p:cNvPr>
          <p:cNvSpPr/>
          <p:nvPr/>
        </p:nvSpPr>
        <p:spPr bwMode="auto">
          <a:xfrm>
            <a:off x="1451020" y="5697546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710425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sp>
        <p:nvSpPr>
          <p:cNvPr id="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24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Moi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, je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dois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…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pic>
        <p:nvPicPr>
          <p:cNvPr id="9" name="Picture 3" descr="MCj037911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00200"/>
            <a:ext cx="297736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066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WordArt 1026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7400" y="1905000"/>
            <a:ext cx="52578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52549"/>
                        <a:invGamma/>
                      </a:srgbClr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Pari</a:t>
            </a:r>
            <a:endParaRPr lang="en-US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>
                      <a:gamma/>
                      <a:shade val="52549"/>
                      <a:invGamma/>
                    </a:srgbClr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>
                        <a:gamma/>
                        <a:shade val="52549"/>
                        <a:invGamma/>
                      </a:srgbClr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Double!!</a:t>
            </a:r>
          </a:p>
        </p:txBody>
      </p:sp>
      <p:pic>
        <p:nvPicPr>
          <p:cNvPr id="4" name="Jeopardy-daily2x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665480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Text Box 1029"/>
          <p:cNvSpPr txBox="1">
            <a:spLocks noChangeArrowheads="1"/>
          </p:cNvSpPr>
          <p:nvPr/>
        </p:nvSpPr>
        <p:spPr bwMode="auto">
          <a:xfrm>
            <a:off x="1981200" y="5257800"/>
            <a:ext cx="6400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u="none" dirty="0" err="1" smtClean="0">
                <a:solidFill>
                  <a:schemeClr val="bg1"/>
                </a:solidFill>
              </a:rPr>
              <a:t>d</a:t>
            </a:r>
            <a:r>
              <a:rPr lang="en-US" sz="4800" b="1" u="none" dirty="0" err="1" smtClean="0">
                <a:solidFill>
                  <a:schemeClr val="bg1"/>
                </a:solidFill>
              </a:rPr>
              <a:t>ébarrasser</a:t>
            </a:r>
            <a:r>
              <a:rPr lang="en-US" sz="4800" b="1" u="none" dirty="0" smtClean="0">
                <a:solidFill>
                  <a:schemeClr val="bg1"/>
                </a:solidFill>
              </a:rPr>
              <a:t> la table.</a:t>
            </a:r>
            <a:endParaRPr lang="en-US" sz="4800" b="1" u="none" dirty="0">
              <a:solidFill>
                <a:schemeClr val="bg1"/>
              </a:solidFill>
            </a:endParaRPr>
          </a:p>
        </p:txBody>
      </p:sp>
      <p:sp>
        <p:nvSpPr>
          <p:cNvPr id="5" name="Action Button: Return 4">
            <a:hlinkClick r:id="rId2" action="ppaction://hlinksldjump" highlightClick="1"/>
          </p:cNvPr>
          <p:cNvSpPr/>
          <p:nvPr/>
        </p:nvSpPr>
        <p:spPr bwMode="auto">
          <a:xfrm>
            <a:off x="1448874" y="570212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Action Button: Custom 5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  <p:pic>
        <p:nvPicPr>
          <p:cNvPr id="9" name="Picture 2" descr="203237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676400"/>
            <a:ext cx="2971800" cy="369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838200"/>
            <a:ext cx="7924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Nous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devons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…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2" name="Right Arrow 1"/>
          <p:cNvSpPr/>
          <p:nvPr/>
        </p:nvSpPr>
        <p:spPr bwMode="auto">
          <a:xfrm rot="19639324">
            <a:off x="4030478" y="4395689"/>
            <a:ext cx="1219200" cy="609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168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WordArt 102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45083" y="1066800"/>
            <a:ext cx="7589317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La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salle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de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bains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et</a:t>
            </a:r>
          </a:p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toilettes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sont</a:t>
            </a: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combin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ées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68614" name="Text Box 1030"/>
          <p:cNvSpPr txBox="1">
            <a:spLocks noChangeArrowheads="1"/>
          </p:cNvSpPr>
          <p:nvPr/>
        </p:nvSpPr>
        <p:spPr bwMode="auto">
          <a:xfrm>
            <a:off x="609600" y="4572000"/>
            <a:ext cx="792069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 u="none" dirty="0" smtClean="0">
                <a:solidFill>
                  <a:schemeClr val="bg1"/>
                </a:solidFill>
              </a:rPr>
              <a:t>les </a:t>
            </a:r>
            <a:r>
              <a:rPr lang="en-US" sz="6600" b="1" u="none" dirty="0" err="1" smtClean="0">
                <a:solidFill>
                  <a:schemeClr val="bg1"/>
                </a:solidFill>
              </a:rPr>
              <a:t>États-Unis</a:t>
            </a:r>
            <a:endParaRPr lang="en-US" sz="6600" b="1" u="none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510047" y="570212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239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861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102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945524"/>
            <a:ext cx="8077200" cy="28644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électroménagers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sont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plus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grands</a:t>
            </a:r>
            <a:endParaRPr lang="en-US" sz="3600" b="1" u="none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et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consomment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plus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d’énergie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lang="en-US" sz="3600" b="1" u="none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63494" name="Text Box 1030"/>
          <p:cNvSpPr txBox="1">
            <a:spLocks noChangeArrowheads="1"/>
          </p:cNvSpPr>
          <p:nvPr/>
        </p:nvSpPr>
        <p:spPr bwMode="auto">
          <a:xfrm>
            <a:off x="685800" y="4114800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u="none" dirty="0" smtClean="0">
                <a:solidFill>
                  <a:schemeClr val="bg1"/>
                </a:solidFill>
              </a:rPr>
              <a:t>les </a:t>
            </a:r>
            <a:r>
              <a:rPr lang="en-US" sz="6000" b="1" u="none" dirty="0" err="1" smtClean="0">
                <a:solidFill>
                  <a:schemeClr val="bg1"/>
                </a:solidFill>
              </a:rPr>
              <a:t>États-Unis</a:t>
            </a:r>
            <a:endParaRPr lang="en-US" sz="6000" b="1" u="none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 bwMode="auto">
          <a:xfrm>
            <a:off x="1498242" y="5722336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719070" y="5730922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200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349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WordArt 102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5800" y="914400"/>
            <a:ext cx="79248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vieux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immeubles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ne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sont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pas </a:t>
            </a:r>
          </a:p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toujours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équipés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d’ascenceurs</a:t>
            </a:r>
            <a:endParaRPr lang="en-US" sz="3600" b="1" u="none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et on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doit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monter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les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escaliers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59398" name="Text Box 1030"/>
          <p:cNvSpPr txBox="1">
            <a:spLocks noChangeArrowheads="1"/>
          </p:cNvSpPr>
          <p:nvPr/>
        </p:nvSpPr>
        <p:spPr bwMode="auto">
          <a:xfrm>
            <a:off x="457200" y="4419600"/>
            <a:ext cx="82677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b="1" u="none" dirty="0" smtClean="0">
                <a:solidFill>
                  <a:schemeClr val="bg1"/>
                </a:solidFill>
              </a:rPr>
              <a:t>la France</a:t>
            </a:r>
            <a:endParaRPr lang="en-US" sz="6000" b="1" u="none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rId2" action="ppaction://hlinksldjump" highlightClick="1"/>
          </p:cNvPr>
          <p:cNvSpPr/>
          <p:nvPr/>
        </p:nvSpPr>
        <p:spPr bwMode="auto">
          <a:xfrm>
            <a:off x="1446727" y="570212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Action Button: Custom 6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300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939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102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9600" y="914400"/>
            <a:ext cx="80010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fen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êtres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s’ouvrent</a:t>
            </a: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vers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l’extérieur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</a:p>
          <a:p>
            <a:pPr algn="ctr">
              <a:defRPr/>
            </a:pP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3" name="Action Button: Return 2">
            <a:hlinkClick r:id="rId2" action="ppaction://hlinksldjump" highlightClick="1"/>
          </p:cNvPr>
          <p:cNvSpPr/>
          <p:nvPr/>
        </p:nvSpPr>
        <p:spPr bwMode="auto">
          <a:xfrm>
            <a:off x="1447800" y="558621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" name="Text Box 1030"/>
          <p:cNvSpPr txBox="1">
            <a:spLocks noChangeArrowheads="1"/>
          </p:cNvSpPr>
          <p:nvPr/>
        </p:nvSpPr>
        <p:spPr bwMode="auto">
          <a:xfrm>
            <a:off x="609600" y="4419600"/>
            <a:ext cx="8267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u="none" dirty="0" smtClean="0">
                <a:solidFill>
                  <a:schemeClr val="bg1"/>
                </a:solidFill>
              </a:rPr>
              <a:t>les </a:t>
            </a:r>
            <a:r>
              <a:rPr lang="en-US" sz="6000" b="1" u="none" dirty="0" err="1" smtClean="0">
                <a:solidFill>
                  <a:schemeClr val="bg1"/>
                </a:solidFill>
              </a:rPr>
              <a:t>États-Unis</a:t>
            </a:r>
            <a:endParaRPr lang="en-US" sz="4400" b="1" u="none" dirty="0">
              <a:solidFill>
                <a:schemeClr val="bg1"/>
              </a:solidFill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59909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400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30"/>
          <p:cNvSpPr txBox="1">
            <a:spLocks noChangeArrowheads="1"/>
          </p:cNvSpPr>
          <p:nvPr/>
        </p:nvSpPr>
        <p:spPr bwMode="auto">
          <a:xfrm>
            <a:off x="533400" y="4114800"/>
            <a:ext cx="82677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 u="none" dirty="0" smtClean="0">
                <a:solidFill>
                  <a:schemeClr val="bg1"/>
                </a:solidFill>
              </a:rPr>
              <a:t>la France</a:t>
            </a:r>
            <a:endParaRPr lang="en-US" sz="4800" b="1" u="none" dirty="0">
              <a:solidFill>
                <a:schemeClr val="bg1"/>
              </a:solidFill>
            </a:endParaRPr>
          </a:p>
        </p:txBody>
      </p:sp>
      <p:sp>
        <p:nvSpPr>
          <p:cNvPr id="44034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74690" y="914400"/>
            <a:ext cx="758351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Moins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d’une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moiti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(-50%) </a:t>
            </a:r>
          </a:p>
          <a:p>
            <a:pPr algn="ctr">
              <a:defRPr/>
            </a:pP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d’appartements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est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équipée</a:t>
            </a:r>
            <a:endParaRPr lang="en-US" sz="3600" b="1" u="none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d’un </a:t>
            </a:r>
            <a:r>
              <a:rPr lang="en-US" sz="3600" b="1" u="none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sèche-linge</a:t>
            </a:r>
            <a:r>
              <a:rPr lang="en-US" sz="3600" b="1" u="none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lang="en-US" sz="3600" b="1" u="none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3" name="Action Button: Return 2">
            <a:hlinkClick r:id="rId2" action="ppaction://hlinksldjump" highlightClick="1"/>
          </p:cNvPr>
          <p:cNvSpPr/>
          <p:nvPr/>
        </p:nvSpPr>
        <p:spPr bwMode="auto">
          <a:xfrm>
            <a:off x="1447800" y="5702121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Action Button: Custom 4">
            <a:hlinkClick r:id="" action="ppaction://noaction" highlightClick="1"/>
          </p:cNvPr>
          <p:cNvSpPr/>
          <p:nvPr/>
        </p:nvSpPr>
        <p:spPr bwMode="auto">
          <a:xfrm>
            <a:off x="685800" y="5715000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smtClean="0">
                <a:solidFill>
                  <a:schemeClr val="bg1"/>
                </a:solidFill>
                <a:latin typeface="Avenir Heavy"/>
                <a:cs typeface="Avenir Heavy"/>
              </a:rPr>
              <a:t>500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WordArt 2"/>
          <p:cNvSpPr>
            <a:spLocks noChangeArrowheads="1" noChangeShapeType="1" noTextEdit="1"/>
          </p:cNvSpPr>
          <p:nvPr/>
        </p:nvSpPr>
        <p:spPr bwMode="auto">
          <a:xfrm>
            <a:off x="838200" y="2286000"/>
            <a:ext cx="76200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 passé</a:t>
            </a: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composé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WordArt 2"/>
          <p:cNvSpPr>
            <a:spLocks noChangeArrowheads="1" noChangeShapeType="1" noTextEdit="1"/>
          </p:cNvSpPr>
          <p:nvPr/>
        </p:nvSpPr>
        <p:spPr bwMode="auto">
          <a:xfrm>
            <a:off x="1752600" y="1371600"/>
            <a:ext cx="5638800" cy="396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s-E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 JEOPARDY</a:t>
            </a:r>
          </a:p>
          <a:p>
            <a:pPr algn="ctr">
              <a:defRPr/>
            </a:pPr>
            <a:r>
              <a:rPr lang="es-E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FINAL!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WordArt 2"/>
          <p:cNvSpPr>
            <a:spLocks noChangeArrowheads="1" noChangeShapeType="1" noTextEdit="1"/>
          </p:cNvSpPr>
          <p:nvPr/>
        </p:nvSpPr>
        <p:spPr bwMode="auto">
          <a:xfrm>
            <a:off x="838200" y="2362200"/>
            <a:ext cx="76200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immeubles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français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25648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WordArt 2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762000" y="914400"/>
            <a:ext cx="78486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Beaucoup d’immeubles </a:t>
            </a:r>
            <a:r>
              <a:rPr lang="fr-FR" sz="3600" b="1" dirty="0" smtClean="0">
                <a:solidFill>
                  <a:schemeClr val="bg1"/>
                </a:solidFill>
              </a:rPr>
              <a:t>ont </a:t>
            </a:r>
            <a:r>
              <a:rPr lang="fr-FR" sz="3600" b="1" dirty="0">
                <a:solidFill>
                  <a:schemeClr val="bg1"/>
                </a:solidFill>
              </a:rPr>
              <a:t>un système électronique appelé </a:t>
            </a:r>
            <a:r>
              <a:rPr lang="fr-FR" sz="3600" b="1" dirty="0" smtClean="0">
                <a:solidFill>
                  <a:schemeClr val="bg1"/>
                </a:solidFill>
              </a:rPr>
              <a:t>« minuterie ». </a:t>
            </a:r>
          </a:p>
          <a:p>
            <a:r>
              <a:rPr lang="fr-FR" sz="3600" b="1" dirty="0" smtClean="0">
                <a:solidFill>
                  <a:schemeClr val="bg1"/>
                </a:solidFill>
              </a:rPr>
              <a:t> </a:t>
            </a:r>
            <a:r>
              <a:rPr lang="fr-FR" sz="3600" b="1" dirty="0">
                <a:solidFill>
                  <a:schemeClr val="bg1"/>
                </a:solidFill>
              </a:rPr>
              <a:t>La minuterie </a:t>
            </a:r>
            <a:r>
              <a:rPr lang="fr-FR" sz="3600" b="1" dirty="0" smtClean="0">
                <a:solidFill>
                  <a:schemeClr val="bg1"/>
                </a:solidFill>
              </a:rPr>
              <a:t>_________automatiquement</a:t>
            </a:r>
            <a:endParaRPr lang="fr-FR" sz="3600" b="1" dirty="0">
              <a:solidFill>
                <a:schemeClr val="bg1"/>
              </a:solidFill>
            </a:endParaRPr>
          </a:p>
          <a:p>
            <a:r>
              <a:rPr lang="fr-FR" sz="3600" b="1" dirty="0">
                <a:solidFill>
                  <a:schemeClr val="bg1"/>
                </a:solidFill>
              </a:rPr>
              <a:t> les lumières après un certain temps.</a:t>
            </a:r>
          </a:p>
          <a:p>
            <a:r>
              <a:rPr lang="fr-FR" sz="3600" b="1" dirty="0" smtClean="0">
                <a:solidFill>
                  <a:schemeClr val="bg1"/>
                </a:solidFill>
              </a:rPr>
              <a:t>La </a:t>
            </a:r>
            <a:r>
              <a:rPr lang="fr-FR" sz="3600" b="1" dirty="0">
                <a:solidFill>
                  <a:schemeClr val="bg1"/>
                </a:solidFill>
              </a:rPr>
              <a:t>minuterie aide à </a:t>
            </a:r>
            <a:r>
              <a:rPr lang="fr-FR" sz="3600" b="1" dirty="0" smtClean="0">
                <a:solidFill>
                  <a:schemeClr val="bg1"/>
                </a:solidFill>
              </a:rPr>
              <a:t>économiser l’électricité</a:t>
            </a:r>
          </a:p>
          <a:p>
            <a:r>
              <a:rPr lang="fr-FR" sz="3600" b="1" dirty="0" smtClean="0">
                <a:solidFill>
                  <a:schemeClr val="bg1"/>
                </a:solidFill>
              </a:rPr>
              <a:t> </a:t>
            </a:r>
            <a:r>
              <a:rPr lang="fr-FR" sz="3600" b="1" dirty="0">
                <a:solidFill>
                  <a:schemeClr val="bg1"/>
                </a:solidFill>
              </a:rPr>
              <a:t>dans les </a:t>
            </a:r>
            <a:r>
              <a:rPr lang="fr-FR" sz="3600" b="1" dirty="0" smtClean="0">
                <a:solidFill>
                  <a:schemeClr val="bg1"/>
                </a:solidFill>
              </a:rPr>
              <a:t>couloirs </a:t>
            </a:r>
            <a:r>
              <a:rPr lang="fr-FR" sz="3200" b="1" dirty="0">
                <a:solidFill>
                  <a:schemeClr val="bg1"/>
                </a:solidFill>
              </a:rPr>
              <a:t>et</a:t>
            </a:r>
            <a:r>
              <a:rPr lang="fr-FR" sz="3600" b="1" dirty="0">
                <a:solidFill>
                  <a:schemeClr val="bg1"/>
                </a:solidFill>
              </a:rPr>
              <a:t> les autres endroits publiques </a:t>
            </a:r>
            <a:r>
              <a:rPr lang="fr-FR" sz="3600" b="1" dirty="0" smtClean="0">
                <a:solidFill>
                  <a:schemeClr val="bg1"/>
                </a:solidFill>
              </a:rPr>
              <a:t>.</a:t>
            </a:r>
          </a:p>
          <a:p>
            <a:pPr marL="742950" indent="-742950">
              <a:buAutoNum type="alphaLcParenR"/>
            </a:pPr>
            <a:r>
              <a:rPr lang="fr-FR" sz="3600" b="1" dirty="0" smtClean="0">
                <a:solidFill>
                  <a:schemeClr val="bg1"/>
                </a:solidFill>
              </a:rPr>
              <a:t>allume</a:t>
            </a:r>
          </a:p>
          <a:p>
            <a:pPr marL="742950" indent="-742950">
              <a:buAutoNum type="alphaLcParenR"/>
            </a:pPr>
            <a:r>
              <a:rPr lang="fr-FR" sz="3600" b="1" dirty="0" smtClean="0">
                <a:solidFill>
                  <a:schemeClr val="bg1"/>
                </a:solidFill>
              </a:rPr>
              <a:t>éteint</a:t>
            </a:r>
          </a:p>
        </p:txBody>
      </p:sp>
      <p:pic>
        <p:nvPicPr>
          <p:cNvPr id="2" name="Jeopardy_Think_Musi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858000"/>
            <a:ext cx="609600" cy="609600"/>
          </a:xfrm>
          <a:prstGeom prst="rect">
            <a:avLst/>
          </a:prstGeom>
        </p:spPr>
      </p:pic>
      <p:sp>
        <p:nvSpPr>
          <p:cNvPr id="4" name="Text Box 1030"/>
          <p:cNvSpPr txBox="1">
            <a:spLocks noChangeArrowheads="1"/>
          </p:cNvSpPr>
          <p:nvPr/>
        </p:nvSpPr>
        <p:spPr bwMode="auto">
          <a:xfrm>
            <a:off x="544132" y="5555159"/>
            <a:ext cx="82677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u="none" dirty="0" smtClean="0">
                <a:solidFill>
                  <a:schemeClr val="bg1"/>
                </a:solidFill>
              </a:rPr>
              <a:t>b) </a:t>
            </a:r>
            <a:r>
              <a:rPr lang="en-US" sz="4400" b="1" u="none" dirty="0" err="1" smtClean="0">
                <a:solidFill>
                  <a:schemeClr val="bg1"/>
                </a:solidFill>
              </a:rPr>
              <a:t>éteint</a:t>
            </a:r>
            <a:endParaRPr lang="en-US" sz="3200" b="1" u="none" dirty="0">
              <a:solidFill>
                <a:schemeClr val="bg1"/>
              </a:solidFill>
            </a:endParaRPr>
          </a:p>
        </p:txBody>
      </p:sp>
      <p:pic>
        <p:nvPicPr>
          <p:cNvPr id="5" name="Picture 2" descr="http://csimg.webmarchand.com/srv/FR/29004917157/T/340x340/C/FFFFFF/url/alombard-interrupteu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0"/>
            <a:ext cx="2304941" cy="23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3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8066" grpId="0"/>
      <p:bldP spid="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WordArt 2"/>
          <p:cNvSpPr>
            <a:spLocks noChangeArrowheads="1" noChangeShapeType="1" noTextEdit="1"/>
          </p:cNvSpPr>
          <p:nvPr/>
        </p:nvSpPr>
        <p:spPr bwMode="auto">
          <a:xfrm>
            <a:off x="1371600" y="1828800"/>
            <a:ext cx="6324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Où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suis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-je?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WordArt 2"/>
          <p:cNvSpPr>
            <a:spLocks noChangeArrowheads="1" noChangeShapeType="1" noTextEdit="1"/>
          </p:cNvSpPr>
          <p:nvPr/>
        </p:nvSpPr>
        <p:spPr bwMode="auto">
          <a:xfrm>
            <a:off x="838200" y="1600200"/>
            <a:ext cx="72390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tâches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ménagères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WordArt 2"/>
          <p:cNvSpPr>
            <a:spLocks noChangeArrowheads="1" noChangeShapeType="1" noTextEdit="1"/>
          </p:cNvSpPr>
          <p:nvPr/>
        </p:nvSpPr>
        <p:spPr bwMode="auto">
          <a:xfrm>
            <a:off x="1219200" y="1828800"/>
            <a:ext cx="6934200" cy="350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La France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ou</a:t>
            </a:r>
            <a:endParaRPr 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États-Unis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?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228600" y="304800"/>
            <a:ext cx="114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logements</a:t>
            </a:r>
            <a:endParaRPr lang="en-US" sz="3600" b="1" kern="10" dirty="0" smtClean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typiques</a:t>
            </a:r>
            <a:endParaRPr lang="en-US" sz="3600" b="1" kern="10" dirty="0" smtClean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1752600" y="304800"/>
            <a:ext cx="114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Visitez</a:t>
            </a: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ma</a:t>
            </a:r>
          </a:p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maison</a:t>
            </a: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!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3276600" y="304800"/>
            <a:ext cx="1143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 passé </a:t>
            </a:r>
          </a:p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composé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4724400" y="381000"/>
            <a:ext cx="1143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Où</a:t>
            </a: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suis</a:t>
            </a: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-je?</a:t>
            </a: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6248400" y="304800"/>
            <a:ext cx="114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tâches</a:t>
            </a:r>
            <a:endParaRPr lang="en-US" sz="3600" b="1" kern="10" dirty="0" smtClean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en-US" sz="36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ménagères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7848600" y="304800"/>
            <a:ext cx="114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fr-FR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La France ou</a:t>
            </a:r>
          </a:p>
          <a:p>
            <a:pPr algn="ctr">
              <a:defRPr/>
            </a:pPr>
            <a:r>
              <a:rPr lang="fr-FR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les </a:t>
            </a:r>
            <a:r>
              <a:rPr lang="fr-FR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É</a:t>
            </a:r>
            <a:r>
              <a:rPr lang="fr-FR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tats</a:t>
            </a:r>
            <a:r>
              <a:rPr lang="fr-FR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-Unis?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9290" name="AutoShape 7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152400"/>
          </a:xfrm>
          <a:prstGeom prst="star5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9" name="Rounded Rectangle 3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3350" y="133350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45" name="Rounded Rectangle 4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8113" y="243840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46" name="Rounded Rectangle 4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38113" y="358140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47" name="Rounded Rectangle 4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39700" y="472440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48" name="Rounded Rectangle 4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9700" y="582930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  <p:sp>
        <p:nvSpPr>
          <p:cNvPr id="49" name="Rounded Rectangle 4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676400" y="13398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50" name="Rounded Rectangle 49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681163" y="2444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51" name="Rounded Rectangle 5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681163" y="3587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52" name="Rounded Rectangle 5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682750" y="4730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53" name="Rounded Rectangle 52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682750" y="58356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  <p:sp>
        <p:nvSpPr>
          <p:cNvPr id="54" name="Rounded Rectangle 5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162300" y="13398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55" name="Rounded Rectangle 54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168650" y="2444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56" name="Rounded Rectangle 55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168650" y="3587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57" name="Rounded Rectangle 56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168650" y="4730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58" name="Rounded Rectangle 5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168650" y="58356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  <p:sp>
        <p:nvSpPr>
          <p:cNvPr id="59" name="Rounded Rectangle 58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687888" y="13398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60" name="Rounded Rectangle 59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4692650" y="2444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61" name="Rounded Rectangle 60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4692650" y="3587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62" name="Rounded Rectangle 6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4694238" y="47307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63" name="Rounded Rectangle 62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694238" y="58356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  <p:sp>
        <p:nvSpPr>
          <p:cNvPr id="64" name="Rounded Rectangle 63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181725" y="1338263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65" name="Rounded Rectangle 64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186488" y="2443163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66" name="Rounded Rectangle 65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186488" y="3586163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67" name="Rounded Rectangle 66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188075" y="4729163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68" name="Rounded Rectangle 67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6188075" y="5834063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  <p:sp>
        <p:nvSpPr>
          <p:cNvPr id="69" name="Rounded Rectangle 68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705725" y="13271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100€</a:t>
            </a:r>
          </a:p>
        </p:txBody>
      </p:sp>
      <p:sp>
        <p:nvSpPr>
          <p:cNvPr id="70" name="Rounded Rectangle 69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7710488" y="24320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200€</a:t>
            </a:r>
          </a:p>
        </p:txBody>
      </p:sp>
      <p:sp>
        <p:nvSpPr>
          <p:cNvPr id="71" name="Rounded Rectangle 70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7710488" y="35750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300€</a:t>
            </a:r>
          </a:p>
        </p:txBody>
      </p:sp>
      <p:sp>
        <p:nvSpPr>
          <p:cNvPr id="72" name="Rounded Rectangle 7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7712075" y="47180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400€</a:t>
            </a:r>
          </a:p>
        </p:txBody>
      </p:sp>
      <p:sp>
        <p:nvSpPr>
          <p:cNvPr id="73" name="Rounded Rectangle 72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7712075" y="5822950"/>
            <a:ext cx="1295400" cy="762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en-US" sz="2800" u="none">
                <a:solidFill>
                  <a:schemeClr val="bg1"/>
                </a:solidFill>
                <a:latin typeface="Albertus" pitchFamily="34" charset="0"/>
                <a:ea typeface="SimSun" pitchFamily="2" charset="-122"/>
              </a:rPr>
              <a:t>500€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609600"/>
            <a:ext cx="4343400" cy="5791200"/>
          </a:xfrm>
          <a:prstGeom prst="rect">
            <a:avLst/>
          </a:prstGeom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09600" y="3099137"/>
            <a:ext cx="3733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 smtClean="0">
                <a:solidFill>
                  <a:schemeClr val="bg1"/>
                </a:solidFill>
              </a:rPr>
              <a:t>un</a:t>
            </a:r>
            <a:r>
              <a:rPr lang="en-US" sz="6000" b="1" dirty="0" smtClean="0">
                <a:solidFill>
                  <a:schemeClr val="bg1"/>
                </a:solidFill>
              </a:rPr>
              <a:t> </a:t>
            </a:r>
            <a:r>
              <a:rPr lang="en-US" sz="6000" b="1" dirty="0" smtClean="0">
                <a:solidFill>
                  <a:schemeClr val="bg1"/>
                </a:solidFill>
              </a:rPr>
              <a:t>chalet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5" name="Action Button: Return 4">
            <a:hlinkClick r:id="rId3" action="ppaction://hlinksldjump" highlightClick="1"/>
          </p:cNvPr>
          <p:cNvSpPr/>
          <p:nvPr/>
        </p:nvSpPr>
        <p:spPr bwMode="auto">
          <a:xfrm>
            <a:off x="1506828" y="5740063"/>
            <a:ext cx="685800" cy="609600"/>
          </a:xfrm>
          <a:prstGeom prst="actionButtonRetur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bliqueBottomLef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Action Button: Custom 5">
            <a:hlinkClick r:id="" action="ppaction://noaction" highlightClick="1"/>
          </p:cNvPr>
          <p:cNvSpPr/>
          <p:nvPr/>
        </p:nvSpPr>
        <p:spPr bwMode="auto">
          <a:xfrm>
            <a:off x="781855" y="5740063"/>
            <a:ext cx="685800" cy="609600"/>
          </a:xfrm>
          <a:prstGeom prst="actionButtonBlank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97091" y="0"/>
            <a:ext cx="12192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600" u="none" dirty="0" smtClean="0">
                <a:solidFill>
                  <a:schemeClr val="bg1"/>
                </a:solidFill>
                <a:latin typeface="Avenir Heavy"/>
                <a:cs typeface="Avenir Heavy"/>
              </a:rPr>
              <a:t>100</a:t>
            </a:r>
            <a:endParaRPr lang="fr-FR" sz="3600" u="none" dirty="0">
              <a:solidFill>
                <a:schemeClr val="bg1"/>
              </a:solidFill>
              <a:latin typeface="Avenir Heavy"/>
              <a:cs typeface="Avenir Heavy"/>
            </a:endParaRP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theme/theme1.xml><?xml version="1.0" encoding="utf-8"?>
<a:theme xmlns:a="http://schemas.openxmlformats.org/drawingml/2006/main" name="Jeopardy - Chapter Revie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CC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66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Jeopardy - Chapter Review</Template>
  <TotalTime>1348</TotalTime>
  <Words>650</Words>
  <Application>Microsoft Macintosh PowerPoint</Application>
  <PresentationFormat>On-screen Show (4:3)</PresentationFormat>
  <Paragraphs>222</Paragraphs>
  <Slides>42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Jeopardy - Chapter Review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EAS</dc:creator>
  <dc:description>email mhamlyn@jessamine.k12.ky.us</dc:description>
  <cp:lastModifiedBy>Edouard Smith</cp:lastModifiedBy>
  <cp:revision>83</cp:revision>
  <cp:lastPrinted>2013-11-20T11:25:45Z</cp:lastPrinted>
  <dcterms:created xsi:type="dcterms:W3CDTF">2012-12-10T23:17:31Z</dcterms:created>
  <dcterms:modified xsi:type="dcterms:W3CDTF">2013-11-20T12:10:41Z</dcterms:modified>
</cp:coreProperties>
</file>